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49"/>
  </p:notesMasterIdLst>
  <p:sldIdLst>
    <p:sldId id="256" r:id="rId2"/>
    <p:sldId id="314" r:id="rId3"/>
    <p:sldId id="317" r:id="rId4"/>
    <p:sldId id="318" r:id="rId5"/>
    <p:sldId id="319" r:id="rId6"/>
    <p:sldId id="316" r:id="rId7"/>
    <p:sldId id="315" r:id="rId8"/>
    <p:sldId id="321" r:id="rId9"/>
    <p:sldId id="322" r:id="rId10"/>
    <p:sldId id="323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260" r:id="rId19"/>
    <p:sldId id="370" r:id="rId20"/>
    <p:sldId id="332" r:id="rId21"/>
    <p:sldId id="371" r:id="rId22"/>
    <p:sldId id="258" r:id="rId23"/>
    <p:sldId id="358" r:id="rId24"/>
    <p:sldId id="333" r:id="rId25"/>
    <p:sldId id="259" r:id="rId26"/>
    <p:sldId id="334" r:id="rId27"/>
    <p:sldId id="335" r:id="rId28"/>
    <p:sldId id="369" r:id="rId29"/>
    <p:sldId id="340" r:id="rId30"/>
    <p:sldId id="364" r:id="rId31"/>
    <p:sldId id="354" r:id="rId32"/>
    <p:sldId id="366" r:id="rId33"/>
    <p:sldId id="341" r:id="rId34"/>
    <p:sldId id="367" r:id="rId35"/>
    <p:sldId id="368" r:id="rId36"/>
    <p:sldId id="343" r:id="rId37"/>
    <p:sldId id="344" r:id="rId38"/>
    <p:sldId id="345" r:id="rId39"/>
    <p:sldId id="346" r:id="rId40"/>
    <p:sldId id="347" r:id="rId41"/>
    <p:sldId id="348" r:id="rId42"/>
    <p:sldId id="342" r:id="rId43"/>
    <p:sldId id="349" r:id="rId44"/>
    <p:sldId id="350" r:id="rId45"/>
    <p:sldId id="351" r:id="rId46"/>
    <p:sldId id="352" r:id="rId47"/>
    <p:sldId id="353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Максимовская" initials="АМ" lastIdx="1" clrIdx="0">
    <p:extLst>
      <p:ext uri="{19B8F6BF-5375-455C-9EA6-DF929625EA0E}">
        <p15:presenceInfo xmlns:p15="http://schemas.microsoft.com/office/powerpoint/2012/main" userId="98f8556997b364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55D10-D7F0-204C-9901-912504E3FE8D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754D8-A149-FB4B-9380-F075085BA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Важно думать как </a:t>
            </a:r>
            <a:r>
              <a:rPr lang="en-US" dirty="0"/>
              <a:t>data scientist – </a:t>
            </a:r>
            <a:r>
              <a:rPr lang="ru-RU" dirty="0"/>
              <a:t>можно пользоваться </a:t>
            </a:r>
            <a:r>
              <a:rPr lang="ru-RU" dirty="0" err="1"/>
              <a:t>экселем</a:t>
            </a:r>
            <a:r>
              <a:rPr lang="ru-RU" dirty="0"/>
              <a:t> и </a:t>
            </a:r>
            <a:r>
              <a:rPr lang="en-US" dirty="0"/>
              <a:t>SQL </a:t>
            </a:r>
            <a:r>
              <a:rPr lang="ru-RU" dirty="0"/>
              <a:t>скриптами, чтобы находить зависимости в данных. Важна методика, а не размеры данных. </a:t>
            </a:r>
            <a:r>
              <a:rPr lang="en-US" dirty="0"/>
              <a:t>Digital </a:t>
            </a:r>
            <a:r>
              <a:rPr lang="ru-RU" dirty="0"/>
              <a:t>трансформация начинается не с сильной </a:t>
            </a:r>
            <a:r>
              <a:rPr lang="en-US" dirty="0"/>
              <a:t>DS</a:t>
            </a:r>
            <a:r>
              <a:rPr lang="ru-RU" dirty="0"/>
              <a:t> команды, а с дата </a:t>
            </a:r>
            <a:r>
              <a:rPr lang="ru-RU" dirty="0" err="1"/>
              <a:t>дривен</a:t>
            </a:r>
            <a:r>
              <a:rPr lang="ru-RU" dirty="0"/>
              <a:t> подходов аналитиков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754D8-A149-FB4B-9380-F075085BA3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08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2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5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6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7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9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2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6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vas3k.ru/blog/machine_learnin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jukebox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Изображение выглядит как ноутбу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41F513AD-BA3E-4364-AF7B-016F11428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" b="13349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0DF9-04E5-7041-A5BB-20857AAC1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ru-RU" sz="4800" dirty="0">
                <a:solidFill>
                  <a:srgbClr val="FFFFFF"/>
                </a:solidFill>
              </a:rPr>
              <a:t>Введение в 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21946-B8DF-3144-A929-8878B4042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ru-RU" sz="1500" dirty="0" err="1">
                <a:solidFill>
                  <a:srgbClr val="FFFFFF"/>
                </a:solidFill>
              </a:rPr>
              <a:t>Максимовская</a:t>
            </a:r>
            <a:r>
              <a:rPr lang="ru-RU" sz="1500" dirty="0">
                <a:solidFill>
                  <a:srgbClr val="FFFFFF"/>
                </a:solidFill>
              </a:rPr>
              <a:t> Анастасия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83D11-D073-034E-8086-44AC4B12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Признаковое 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A6A31-862D-2A47-BF96-622C39391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Объект – абстрактная сущность, а компьютеры работают с числовыми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Признак (</a:t>
            </a:r>
            <a:r>
              <a:rPr lang="en-US" dirty="0"/>
              <a:t>feature)</a:t>
            </a:r>
            <a:r>
              <a:rPr lang="ru-RU" dirty="0"/>
              <a:t> – числовая характеристика объекта</a:t>
            </a:r>
          </a:p>
          <a:p>
            <a:pPr marL="0" indent="0">
              <a:buNone/>
            </a:pPr>
            <a:r>
              <a:rPr lang="ru-RU" b="1" dirty="0"/>
              <a:t>Признаки бывают: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Числовые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Бинарные (0/1)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Категориальные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Признаки со сложной внутренней структурой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83D11-D073-034E-8086-44AC4B12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Признаковое 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A6A31-862D-2A47-BF96-622C39391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Объект – абстрактная сущность, а компьютеры работают с числовыми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Признак (</a:t>
            </a:r>
            <a:r>
              <a:rPr lang="en-US" dirty="0"/>
              <a:t>feature)</a:t>
            </a:r>
            <a:r>
              <a:rPr lang="ru-RU" dirty="0"/>
              <a:t> – числовая характеристика объекта</a:t>
            </a:r>
          </a:p>
          <a:p>
            <a:pPr>
              <a:buFont typeface="Wingdings" pitchFamily="2" charset="2"/>
              <a:buChar char="Ø"/>
            </a:pPr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Какие признаки будем собирать для данной задачи?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88B62-819E-B948-9458-18263D43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ответы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EDAD53-41ED-0147-B4C7-05B9AD9A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Локация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Количество проезжающих мимо машин за день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Расстояние до ближайшего конкурента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Средняя стоимость квадратного метра жилья поблизости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Средний возраст жителей ближайших кварталов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и так далее</a:t>
            </a:r>
          </a:p>
        </p:txBody>
      </p:sp>
    </p:spTree>
    <p:extLst>
      <p:ext uri="{BB962C8B-B14F-4D97-AF65-F5344CB8AC3E}">
        <p14:creationId xmlns:p14="http://schemas.microsoft.com/office/powerpoint/2010/main" val="198982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057A-C087-DE40-9CA3-2D82781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Локация – как учесть?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BA2CD-EF04-C246-B87F-F0394373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dirty="0"/>
              <a:t>У нас есть координаты – долгота и широта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Не очень вероятно, что есть взаимосвязь между этими двумя числами и целевой переменной – прибылью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Что делать?</a:t>
            </a:r>
          </a:p>
        </p:txBody>
      </p:sp>
    </p:spTree>
    <p:extLst>
      <p:ext uri="{BB962C8B-B14F-4D97-AF65-F5344CB8AC3E}">
        <p14:creationId xmlns:p14="http://schemas.microsoft.com/office/powerpoint/2010/main" val="62633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057A-C087-DE40-9CA3-2D82781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Локация – как учесть?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BA2CD-EF04-C246-B87F-F0394373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dirty="0"/>
              <a:t>У нас есть координаты – долгота и широта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Генерируем признаки на основе этих данных (</a:t>
            </a:r>
            <a:r>
              <a:rPr lang="en-US" dirty="0"/>
              <a:t>feature generation)</a:t>
            </a:r>
            <a:endParaRPr lang="ru-RU" dirty="0"/>
          </a:p>
          <a:p>
            <a:pPr>
              <a:buFont typeface="Wingdings" pitchFamily="2" charset="2"/>
              <a:buChar char="Ø"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Какие можно придумать?</a:t>
            </a:r>
          </a:p>
        </p:txBody>
      </p:sp>
    </p:spTree>
    <p:extLst>
      <p:ext uri="{BB962C8B-B14F-4D97-AF65-F5344CB8AC3E}">
        <p14:creationId xmlns:p14="http://schemas.microsoft.com/office/powerpoint/2010/main" val="188721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057A-C087-DE40-9CA3-2D82781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Локация – как учесть?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BA2CD-EF04-C246-B87F-F0394373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dirty="0"/>
              <a:t>У нас есть координаты – долгота и широта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Генерируем признаки на основе этих данных (</a:t>
            </a:r>
            <a:r>
              <a:rPr lang="en-US" dirty="0"/>
              <a:t>feature generation)</a:t>
            </a:r>
            <a:endParaRPr lang="ru-RU" dirty="0"/>
          </a:p>
          <a:p>
            <a:pPr>
              <a:buFont typeface="Wingdings" pitchFamily="2" charset="2"/>
              <a:buChar char="Ø"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Примеры: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удаленность от центра, от ближайшей станции метро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если рестораны в разных странах  – часовые пояса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и так далее</a:t>
            </a:r>
          </a:p>
        </p:txBody>
      </p:sp>
    </p:spTree>
    <p:extLst>
      <p:ext uri="{BB962C8B-B14F-4D97-AF65-F5344CB8AC3E}">
        <p14:creationId xmlns:p14="http://schemas.microsoft.com/office/powerpoint/2010/main" val="261177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38A4C-F900-AA48-AF0E-1C115B6F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457ED76-5C7C-C04F-A6E5-4D826CCDE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алгоритм, модель (функция, предсказывающая ответ для любого объекта)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Отображает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ru-RU" dirty="0"/>
                  <a:t> 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ru-RU" dirty="0"/>
                  <a:t> (пространство объектов в пространство решений)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457ED76-5C7C-C04F-A6E5-4D826CCDE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43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1427-76CC-F641-96D1-440C24B5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032BD5-34F8-2E49-9C83-F14BB1596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После предыдущих шагов мы получили модель, которая выдает предсказания прибыли для ресторанов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Теперь необходимо оценить качество полученных предсказаний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Для этого используется метрики – меры качества работы алгоритма на выборке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Подбирается исходя из бизнес-требований</a:t>
            </a:r>
          </a:p>
        </p:txBody>
      </p:sp>
    </p:spTree>
    <p:extLst>
      <p:ext uri="{BB962C8B-B14F-4D97-AF65-F5344CB8AC3E}">
        <p14:creationId xmlns:p14="http://schemas.microsoft.com/office/powerpoint/2010/main" val="22078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8CE20-CF09-4446-8A4B-DFAEDE5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метрики для задачи регрессии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F6A39009-E177-B94B-9900-D63CFA429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</a:t>
            </a:r>
            <a:r>
              <a:rPr lang="ru-RU" dirty="0"/>
              <a:t>(среднеквадратичное отклонение):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Чем меньше, тем лучше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1D69E3-D372-5844-B71D-5B3407F9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844800"/>
            <a:ext cx="3886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C3383-394E-504C-A597-D5DBD64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результатов</a:t>
            </a:r>
          </a:p>
        </p:txBody>
      </p:sp>
      <p:pic>
        <p:nvPicPr>
          <p:cNvPr id="1026" name="Picture 2" descr="Разделение поездов и тестов и перекрестная проверка в Python">
            <a:extLst>
              <a:ext uri="{FF2B5EF4-FFF2-40B4-BE49-F238E27FC236}">
                <a16:creationId xmlns:a16="http://schemas.microsoft.com/office/drawing/2014/main" id="{1835B794-737C-034B-932B-2B361F26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36" y="2069098"/>
            <a:ext cx="7855527" cy="40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1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55194-3889-734C-B3A4-6C95343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data science?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BE5337-7E98-A442-8A8E-2713A1AA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Практическая деятельность по обработке, анализу и представлению данных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Позволяет восстановить сложные зависимости по конкретному числу примеров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0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0A33A-878E-A540-9415-B7BC2A96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D5DC5-F4CB-274A-8C15-987D0361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Обучение – поиск оптимального алгоритма с точки зрения качества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Имея обучающую выборку и функционал качества (метрику) подбираем подходящий алгоритм из некого семейства алгоритмов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Важные критерии: качество, отвечающее бизнес-требованиям, устойчивость результатов, в некоторых случаях – интерпретируемость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50458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EB615-54D4-D345-8903-8A8770B2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endParaRPr lang="ru-RU" dirty="0"/>
          </a:p>
        </p:txBody>
      </p:sp>
      <p:pic>
        <p:nvPicPr>
          <p:cNvPr id="2050" name="Picture 2" descr="Overfitting and underfitting">
            <a:extLst>
              <a:ext uri="{FF2B5EF4-FFF2-40B4-BE49-F238E27FC236}">
                <a16:creationId xmlns:a16="http://schemas.microsoft.com/office/drawing/2014/main" id="{D7362C28-D8C2-2A4E-B6E1-75C1F91E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09823"/>
            <a:ext cx="952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4D8E2-98C1-D44C-9455-36C87F76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</a:t>
            </a:r>
            <a:r>
              <a:rPr lang="en-US" dirty="0"/>
              <a:t>data science </a:t>
            </a:r>
            <a:r>
              <a:rPr lang="ru-RU" dirty="0"/>
              <a:t>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8423E-6E66-7A4B-987C-DA45B7FB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Определение задачи и целевой метрики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Сбор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Предобработка данных и </a:t>
            </a:r>
            <a:r>
              <a:rPr lang="en-US" dirty="0"/>
              <a:t>EDA (exploratory data analysis, </a:t>
            </a:r>
            <a:r>
              <a:rPr lang="ru-RU" dirty="0"/>
              <a:t>разведочный анализ данных)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Генерация дополнительных признаков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Подбор и </a:t>
            </a:r>
            <a:r>
              <a:rPr lang="ru-RU" dirty="0" err="1"/>
              <a:t>валидация</a:t>
            </a:r>
            <a:r>
              <a:rPr lang="ru-RU" dirty="0"/>
              <a:t> моделей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Как правило, возвращение к пункту 2 или 3</a:t>
            </a:r>
          </a:p>
        </p:txBody>
      </p:sp>
    </p:spTree>
    <p:extLst>
      <p:ext uri="{BB962C8B-B14F-4D97-AF65-F5344CB8AC3E}">
        <p14:creationId xmlns:p14="http://schemas.microsoft.com/office/powerpoint/2010/main" val="325433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0B977E-613B-6042-828D-F2F3DFA3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62" y="162616"/>
            <a:ext cx="8991876" cy="6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>
            <a:extLst>
              <a:ext uri="{FF2B5EF4-FFF2-40B4-BE49-F238E27FC236}">
                <a16:creationId xmlns:a16="http://schemas.microsoft.com/office/drawing/2014/main" id="{5B9592CF-0624-7445-9955-F5395495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48" y="0"/>
            <a:ext cx="6759303" cy="6376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C795C-B206-A94E-87AD-B7011BE6A43D}"/>
              </a:ext>
            </a:extLst>
          </p:cNvPr>
          <p:cNvSpPr txBox="1"/>
          <p:nvPr/>
        </p:nvSpPr>
        <p:spPr>
          <a:xfrm>
            <a:off x="488154" y="5969876"/>
            <a:ext cx="222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Источник: </a:t>
            </a:r>
            <a:r>
              <a:rPr lang="en-US" sz="1200" i="1" dirty="0">
                <a:hlinkClick r:id="rId3"/>
              </a:rPr>
              <a:t>URL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35091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A2DD2-9E5F-CD4C-AA7E-9F055D07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регрессии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7F1387-250E-EF4D-BDAF-E3CED600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b="1" dirty="0"/>
              <a:t>Регрессия </a:t>
            </a:r>
            <a:r>
              <a:rPr lang="ru-RU" dirty="0"/>
              <a:t>— класс задач обучения с учителем, когда по определённому набору признаков объекта нужно предсказать целевую переменную.</a:t>
            </a:r>
          </a:p>
          <a:p>
            <a:pPr fontAlgn="base">
              <a:buFont typeface="Wingdings" pitchFamily="2" charset="2"/>
              <a:buChar char="Ø"/>
            </a:pPr>
            <a:r>
              <a:rPr lang="ru-RU" b="1" dirty="0"/>
              <a:t> Задача регрессии </a:t>
            </a:r>
            <a:r>
              <a:rPr lang="ru-RU" dirty="0"/>
              <a:t>— нахождение зависимостей между определяющими переменными и определяемой переменной, если она является непрерывным числом. Например, определить стоимость дома по его площади. </a:t>
            </a:r>
          </a:p>
          <a:p>
            <a:pPr fontAlgn="base">
              <a:buFont typeface="Wingdings" pitchFamily="2" charset="2"/>
              <a:buChar char="Ø"/>
            </a:pPr>
            <a:r>
              <a:rPr lang="ru-RU" b="1" dirty="0"/>
              <a:t> Целевое значение </a:t>
            </a:r>
            <a:r>
              <a:rPr lang="ru-RU" dirty="0"/>
              <a:t>– любое действительное число.</a:t>
            </a:r>
            <a:endParaRPr lang="en-US" dirty="0"/>
          </a:p>
          <a:p>
            <a:pPr fontAlgn="base">
              <a:buFont typeface="Wingdings" pitchFamily="2" charset="2"/>
              <a:buChar char="Ø"/>
            </a:pPr>
            <a:r>
              <a:rPr lang="ru-RU" b="1" dirty="0"/>
              <a:t> Задача линейной регрессии </a:t>
            </a:r>
            <a:r>
              <a:rPr lang="ru-RU" dirty="0"/>
              <a:t>— нахождение такой зависимости, если она линейная.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09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BF878-9251-2440-B1F6-51CD8D7B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4346B0B-E014-C94E-A007-B667527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fontAlgn="base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b="1" dirty="0"/>
              <a:t>Классификация </a:t>
            </a:r>
            <a:r>
              <a:rPr lang="ru-RU" dirty="0"/>
              <a:t>— класс задач обучения с учителем, когда по определённому набору признаков объекта нужно предсказать его принадлежность к определенному классу.</a:t>
            </a:r>
          </a:p>
          <a:p>
            <a:pPr fontAlgn="base">
              <a:buFont typeface="Wingdings" pitchFamily="2" charset="2"/>
              <a:buChar char="Ø"/>
            </a:pPr>
            <a:r>
              <a:rPr lang="ru-RU" b="1" dirty="0"/>
              <a:t> Задача регрессии </a:t>
            </a:r>
            <a:r>
              <a:rPr lang="ru-RU" dirty="0"/>
              <a:t>— нахождение зависимостей между определяющими переменными и определяемой переменной, если она принадлежит к фиксированному набору значений. Например, определить вернет человек кредит или нет</a:t>
            </a:r>
            <a:r>
              <a:rPr lang="en-US" dirty="0"/>
              <a:t> (</a:t>
            </a:r>
            <a:r>
              <a:rPr lang="ru-RU" dirty="0"/>
              <a:t>бинарная классификация) или определение научной области статьи (</a:t>
            </a:r>
            <a:r>
              <a:rPr lang="ru-RU" dirty="0" err="1"/>
              <a:t>многоклассовая</a:t>
            </a:r>
            <a:r>
              <a:rPr lang="ru-RU" dirty="0"/>
              <a:t> классификация). </a:t>
            </a:r>
          </a:p>
          <a:p>
            <a:pPr fontAlgn="base">
              <a:buFont typeface="Wingdings" pitchFamily="2" charset="2"/>
              <a:buChar char="Ø"/>
            </a:pPr>
            <a:r>
              <a:rPr lang="ru-RU" b="1" dirty="0"/>
              <a:t> Целевое значение </a:t>
            </a:r>
            <a:r>
              <a:rPr lang="ru-RU" dirty="0"/>
              <a:t>– класс (один из фиксированного набора).</a:t>
            </a:r>
            <a:endParaRPr lang="en-US" dirty="0"/>
          </a:p>
          <a:p>
            <a:pPr fontAlgn="base">
              <a:buFont typeface="Wingdings" pitchFamily="2" charset="2"/>
              <a:buChar char="Ø"/>
            </a:pPr>
            <a:r>
              <a:rPr lang="ru-RU" dirty="0"/>
              <a:t> Существует также </a:t>
            </a:r>
            <a:r>
              <a:rPr lang="ru-RU" dirty="0" err="1"/>
              <a:t>многоклассовая</a:t>
            </a:r>
            <a:r>
              <a:rPr lang="ru-RU" dirty="0"/>
              <a:t> </a:t>
            </a:r>
            <a:r>
              <a:rPr lang="ru-RU" dirty="0" err="1"/>
              <a:t>классифкация</a:t>
            </a:r>
            <a:r>
              <a:rPr lang="ru-RU" dirty="0"/>
              <a:t> с пересекающимися </a:t>
            </a:r>
            <a:r>
              <a:rPr lang="ru-RU" dirty="0" err="1"/>
              <a:t>класссами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6124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F5E91-C03B-1748-8490-05C37F82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кластеризации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25E69CC9-7718-214C-AF29-D97695CDE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3760891"/>
              </a:xfrm>
            </p:spPr>
            <p:txBody>
              <a:bodyPr>
                <a:normAutofit lnSpcReduction="10000"/>
              </a:bodyPr>
              <a:lstStyle/>
              <a:p>
                <a:pPr fontAlgn="base"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ru-RU" b="1" dirty="0"/>
                  <a:t>Кластеризация </a:t>
                </a:r>
                <a:r>
                  <a:rPr lang="ru-RU" dirty="0"/>
                  <a:t>— класс задач обучения без учителя, объекты разделяются на группы, обладающими некоторыми свойствами.</a:t>
                </a:r>
                <a:r>
                  <a:rPr lang="en-US" dirty="0"/>
                  <a:t> </a:t>
                </a:r>
                <a:r>
                  <a:rPr lang="ru-RU" dirty="0"/>
                  <a:t>Внутри одного кластера объекты должны быть похожи</a:t>
                </a:r>
                <a:endParaRPr lang="en-US" dirty="0"/>
              </a:p>
              <a:p>
                <a:pPr fontAlgn="base">
                  <a:buFont typeface="Wingdings" pitchFamily="2" charset="2"/>
                  <a:buChar char="Ø"/>
                </a:pPr>
                <a:r>
                  <a:rPr lang="ru-RU" b="1" dirty="0"/>
                  <a:t> </a:t>
                </a:r>
                <a:r>
                  <a:rPr lang="ru-RU" dirty="0"/>
                  <a:t>Похожесть определяется мерой расстояния</a:t>
                </a:r>
              </a:p>
              <a:p>
                <a:pPr fontAlgn="base">
                  <a:buFont typeface="Wingdings" pitchFamily="2" charset="2"/>
                  <a:buChar char="Ø"/>
                </a:pPr>
                <a:r>
                  <a:rPr lang="ru-RU" dirty="0"/>
                  <a:t> Пример: евклидово расстояние – геометрическое расстояние в многомерном пространстве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25E69CC9-7718-214C-AF29-D97695CDE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3760891"/>
              </a:xfrm>
              <a:blipFill>
                <a:blip r:embed="rId2"/>
                <a:stretch>
                  <a:fillRect l="-1387" t="-673" b="-32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31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кластеризации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EB0651-827B-2243-AE7D-FC8F09BE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79" y="2057400"/>
            <a:ext cx="4719821" cy="4127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558DE-36D2-9D4A-8048-74B76781C6C3}"/>
              </a:ext>
            </a:extLst>
          </p:cNvPr>
          <p:cNvSpPr txBox="1"/>
          <p:nvPr/>
        </p:nvSpPr>
        <p:spPr>
          <a:xfrm>
            <a:off x="6567837" y="5685183"/>
            <a:ext cx="424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https://openai.com/blog/jukebox/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7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3DB5FC-6DCC-D941-BDE3-ECAF191D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79" y="1451113"/>
            <a:ext cx="9654326" cy="41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4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D18FA-FD53-A848-8936-7F642680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все началось?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431B1E-EC34-B647-B60F-04DCBCD2F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836" y="2108201"/>
            <a:ext cx="6066844" cy="3760891"/>
          </a:xfrm>
        </p:spPr>
        <p:txBody>
          <a:bodyPr/>
          <a:lstStyle/>
          <a:p>
            <a:r>
              <a:rPr lang="ru-RU" dirty="0"/>
              <a:t>В 1960-1970х американский математик </a:t>
            </a:r>
            <a:r>
              <a:rPr lang="en-US" dirty="0"/>
              <a:t>John W. Turkey </a:t>
            </a:r>
            <a:r>
              <a:rPr lang="ru-RU" dirty="0"/>
              <a:t>публикует ряд работ, где предлагает ставить гипотезы, основываясь на данных.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B4389D-C349-F242-BE46-FD120BEC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63" y="2108201"/>
            <a:ext cx="2859818" cy="38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7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A3405-91EC-9544-B59B-BEFE9771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Направления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D1B76E-0C19-F947-B85C-4BB46C68F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846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CC920-3548-6745-B816-E84AABC1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7646F-8754-7648-95DF-C65B7EFCD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Предсказываем, что будет интересно пользователю на основе информации о его профиле 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Примеры: </a:t>
            </a:r>
            <a:r>
              <a:rPr lang="en-US" dirty="0"/>
              <a:t>Netflix, </a:t>
            </a:r>
            <a:r>
              <a:rPr lang="ru-RU" dirty="0" err="1"/>
              <a:t>Кинопоиск</a:t>
            </a:r>
            <a:r>
              <a:rPr lang="ru-RU" dirty="0"/>
              <a:t>, </a:t>
            </a:r>
            <a:r>
              <a:rPr lang="ru-RU" dirty="0" err="1"/>
              <a:t>ЯндексМузыка</a:t>
            </a:r>
            <a:r>
              <a:rPr lang="ru-RU" dirty="0"/>
              <a:t>, </a:t>
            </a:r>
            <a:r>
              <a:rPr lang="en-US" dirty="0" err="1"/>
              <a:t>Youtube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139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Рекомендательные системы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FE2D8-F9AF-F84C-BF6C-1BCA1E673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49" y="2045473"/>
            <a:ext cx="6390861" cy="40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4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A22CC-1A94-954F-ADC3-CB1A2111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2925F-7148-604D-B423-F554490A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dirty="0"/>
              <a:t>Работа с естественным языком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170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NLP + </a:t>
            </a:r>
            <a:r>
              <a:rPr lang="ru-RU" dirty="0"/>
              <a:t>ранжирование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D1B43-BC90-5041-B4AC-5656A65D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50" y="2047461"/>
            <a:ext cx="4443370" cy="41227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BF5E98-6603-1847-A2C3-B1DC9025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10" y="2047461"/>
            <a:ext cx="4754670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9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1B5C9B-85FC-E542-8986-242E412C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91" y="1997765"/>
            <a:ext cx="8974618" cy="42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13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DF207B-B4DF-994D-9D69-68528FB3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52" y="884129"/>
            <a:ext cx="7990895" cy="50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08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0FE742-8A84-C248-AD75-31CE3FB0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54" y="834887"/>
            <a:ext cx="7676291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84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CB84D9-DECD-6E45-8ABE-B3EF1EAC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585" y="542442"/>
            <a:ext cx="5058830" cy="57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8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DB4A0-0085-E34B-9620-797B4C70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 текстов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0DE337-9CBF-4F42-A846-6D986190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80" y="2686602"/>
            <a:ext cx="7442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4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6ED0F-48A6-774C-8762-DD3B8F9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2014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E8EC55-3B81-0E49-8F07-AC99FEA5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5469559" cy="40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597B3-0591-E641-BAB5-AC78B368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информации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5A5EB5-3919-6542-848F-6E397B57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9588"/>
            <a:ext cx="3914913" cy="4445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02559-665D-274B-9439-BDF91131A30B}"/>
              </a:ext>
            </a:extLst>
          </p:cNvPr>
          <p:cNvSpPr txBox="1"/>
          <p:nvPr/>
        </p:nvSpPr>
        <p:spPr>
          <a:xfrm>
            <a:off x="5486399" y="2126974"/>
            <a:ext cx="577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запросе я написала имя, в ответ мне вылетела карточка с фотографией и краткой информацией</a:t>
            </a:r>
          </a:p>
        </p:txBody>
      </p:sp>
    </p:spTree>
    <p:extLst>
      <p:ext uri="{BB962C8B-B14F-4D97-AF65-F5344CB8AC3E}">
        <p14:creationId xmlns:p14="http://schemas.microsoft.com/office/powerpoint/2010/main" val="398336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A22CC-1A94-954F-ADC3-CB1A2111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2925F-7148-604D-B423-F554490A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ru-RU" dirty="0"/>
              <a:t>Работа с естественным языком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Машинный перевод, чат боты, фильтр спама, подсказки в поисковой системе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А в совокупности с </a:t>
            </a:r>
            <a:r>
              <a:rPr lang="en-US" dirty="0"/>
              <a:t>speech recognition</a:t>
            </a:r>
            <a:r>
              <a:rPr lang="ru-RU" dirty="0"/>
              <a:t> – </a:t>
            </a:r>
            <a:r>
              <a:rPr lang="en-US" dirty="0"/>
              <a:t>Siri, Alexa, </a:t>
            </a:r>
            <a:r>
              <a:rPr lang="ru-RU" dirty="0"/>
              <a:t>Алиса</a:t>
            </a:r>
          </a:p>
        </p:txBody>
      </p:sp>
    </p:spTree>
    <p:extLst>
      <p:ext uri="{BB962C8B-B14F-4D97-AF65-F5344CB8AC3E}">
        <p14:creationId xmlns:p14="http://schemas.microsoft.com/office/powerpoint/2010/main" val="5150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C358E-2A53-5446-9A4D-B9074326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– computer vision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25CBF-8133-7240-A22E-45D4271F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Хотим понять, что находится на изображении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Тест Тьюринга для задач компьютерного зрения: ответить на любой вопрос про изображение, на который может ответить человек</a:t>
            </a:r>
          </a:p>
          <a:p>
            <a:pPr>
              <a:buFont typeface="Wingdings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03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F2488A-1F21-B24C-897E-E5FFD53D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43452"/>
            <a:ext cx="10299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5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50014E-FA0D-C547-87DF-E16DD57D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37" y="393976"/>
            <a:ext cx="98425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7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B5A3-F881-3E42-BFB7-FB6D6C9C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используем?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871B907-B319-D744-A8EB-EA03070D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572" y="2108200"/>
            <a:ext cx="5641182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9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B5A3-F881-3E42-BFB7-FB6D6C9C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используем?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F10CA5-F260-1C40-B56E-E5794ECE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25" y="2044681"/>
            <a:ext cx="6923709" cy="38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6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B5A3-F881-3E42-BFB7-FB6D6C9C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используем?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A709D2-C8CE-6F4C-B264-D5AF505D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75" y="2331949"/>
            <a:ext cx="5184250" cy="3158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7C0BB-6449-9B4E-AF5B-E3EE45D1B491}"/>
              </a:ext>
            </a:extLst>
          </p:cNvPr>
          <p:cNvSpPr txBox="1"/>
          <p:nvPr/>
        </p:nvSpPr>
        <p:spPr>
          <a:xfrm>
            <a:off x="4194313" y="5490865"/>
            <a:ext cx="416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Детекция</a:t>
            </a:r>
            <a:r>
              <a:rPr lang="ru-RU" dirty="0"/>
              <a:t> опухоли головного мозга</a:t>
            </a:r>
          </a:p>
        </p:txBody>
      </p:sp>
    </p:spTree>
    <p:extLst>
      <p:ext uri="{BB962C8B-B14F-4D97-AF65-F5344CB8AC3E}">
        <p14:creationId xmlns:p14="http://schemas.microsoft.com/office/powerpoint/2010/main" val="351944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6ED0F-48A6-774C-8762-DD3B8F9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2014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68BDF5-5835-BB47-9FD0-B0CC9E08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09" y="2119245"/>
            <a:ext cx="4397071" cy="37608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2015 </a:t>
            </a:r>
            <a:r>
              <a:rPr lang="en-US" dirty="0"/>
              <a:t>Gartner </a:t>
            </a:r>
            <a:r>
              <a:rPr lang="ru-RU" dirty="0"/>
              <a:t>исключили область </a:t>
            </a:r>
            <a:r>
              <a:rPr lang="en-US" dirty="0"/>
              <a:t>Big Data. </a:t>
            </a:r>
            <a:r>
              <a:rPr lang="ru-RU" dirty="0"/>
              <a:t>Почему?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E8EC55-3B81-0E49-8F07-AC99FEA5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5469559" cy="40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5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A3405-91EC-9544-B59B-BEFE9771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Основные термины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D1B76E-0C19-F947-B85C-4BB46C68F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6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7F909-7FD6-AE4B-B277-9347328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CD810-05AD-984E-87C6-0009385A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Клиент – сеть ресторанов, которая хочет открыть еще один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Несколько вариантов размещения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Необходимо выбрать тот, который принесет наибольшую прибыль</a:t>
            </a:r>
          </a:p>
        </p:txBody>
      </p:sp>
    </p:spTree>
    <p:extLst>
      <p:ext uri="{BB962C8B-B14F-4D97-AF65-F5344CB8AC3E}">
        <p14:creationId xmlns:p14="http://schemas.microsoft.com/office/powerpoint/2010/main" val="408405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34EBA-6344-1D4F-B199-A6D3308C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Терминология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3D3EEC-98AC-0447-ADC4-864CC7634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объект, то, для чего делаем предсказание (расположение ресторана)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ru-RU" dirty="0"/>
                  <a:t> – пространство объектов (все возможные расположения ресторана)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целевая переменная, то, что предсказываем (прибыль ресторана)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ru-RU" dirty="0"/>
                  <a:t> – пространство решений, все значения ответа (все вещественные числа)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3D3EEC-98AC-0447-ADC4-864CC7634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4145F-1DF4-2F4E-87AA-92ABD4FD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Обучающая выборка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C99BBF-3E1C-B148-B297-BA49A163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Собираем много объектов с известным значением целевой переменной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Уже имеющиеся рестораны, их признаковое описание и прибыль </a:t>
            </a:r>
          </a:p>
        </p:txBody>
      </p:sp>
    </p:spTree>
    <p:extLst>
      <p:ext uri="{BB962C8B-B14F-4D97-AF65-F5344CB8AC3E}">
        <p14:creationId xmlns:p14="http://schemas.microsoft.com/office/powerpoint/2010/main" val="17923040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4041"/>
      </a:dk2>
      <a:lt2>
        <a:srgbClr val="ECEDF0"/>
      </a:lt2>
      <a:accent1>
        <a:srgbClr val="B8A014"/>
      </a:accent1>
      <a:accent2>
        <a:srgbClr val="E77C29"/>
      </a:accent2>
      <a:accent3>
        <a:srgbClr val="87AE1F"/>
      </a:accent3>
      <a:accent4>
        <a:srgbClr val="176ED5"/>
      </a:accent4>
      <a:accent5>
        <a:srgbClr val="4E54EB"/>
      </a:accent5>
      <a:accent6>
        <a:srgbClr val="8047DE"/>
      </a:accent6>
      <a:hlink>
        <a:srgbClr val="7481D0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сф" id="{464B4455-B87A-3148-A49F-0AF0BA7D2098}" vid="{0EBDC45D-2038-3746-8CD7-1AAF421CA7E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RetrospectVTI</Template>
  <TotalTime>495</TotalTime>
  <Words>982</Words>
  <Application>Microsoft Macintosh PowerPoint</Application>
  <PresentationFormat>Широкоэкранный</PresentationFormat>
  <Paragraphs>131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Sagona Book</vt:lpstr>
      <vt:lpstr>Sagona ExtraLight</vt:lpstr>
      <vt:lpstr>Wingdings</vt:lpstr>
      <vt:lpstr>RetrospectVTI</vt:lpstr>
      <vt:lpstr>Введение в машинное обучение</vt:lpstr>
      <vt:lpstr>Что такое data science?</vt:lpstr>
      <vt:lpstr>Когда все началось?</vt:lpstr>
      <vt:lpstr>Gartner Hype Cycle 2014</vt:lpstr>
      <vt:lpstr>Gartner Hype Cycle 2014</vt:lpstr>
      <vt:lpstr>Основные термины</vt:lpstr>
      <vt:lpstr>Пример</vt:lpstr>
      <vt:lpstr>Терминология</vt:lpstr>
      <vt:lpstr>Обучающая выборка</vt:lpstr>
      <vt:lpstr>Признаковое описание</vt:lpstr>
      <vt:lpstr>Признаковое описание</vt:lpstr>
      <vt:lpstr>Возможные ответы</vt:lpstr>
      <vt:lpstr>Локация – как учесть?</vt:lpstr>
      <vt:lpstr>Локация – как учесть?</vt:lpstr>
      <vt:lpstr>Локация – как учесть?</vt:lpstr>
      <vt:lpstr>Алгоритм</vt:lpstr>
      <vt:lpstr>Функционал качества</vt:lpstr>
      <vt:lpstr>Пример метрики для задачи регрессии</vt:lpstr>
      <vt:lpstr>Оценка результатов</vt:lpstr>
      <vt:lpstr>Обучение алгоритма</vt:lpstr>
      <vt:lpstr>Переобучение и недообучение</vt:lpstr>
      <vt:lpstr>Цикл data science проекта</vt:lpstr>
      <vt:lpstr>Презентация PowerPoint</vt:lpstr>
      <vt:lpstr>Презентация PowerPoint</vt:lpstr>
      <vt:lpstr>Задача регрессии</vt:lpstr>
      <vt:lpstr>Задача классификации</vt:lpstr>
      <vt:lpstr>Задача кластеризации</vt:lpstr>
      <vt:lpstr>Задача кластеризации</vt:lpstr>
      <vt:lpstr>Презентация PowerPoint</vt:lpstr>
      <vt:lpstr>Направления работы</vt:lpstr>
      <vt:lpstr>Рекомендательные системы</vt:lpstr>
      <vt:lpstr>Рекомендательные системы</vt:lpstr>
      <vt:lpstr>NLP – Natural Language Processing</vt:lpstr>
      <vt:lpstr> NLP + ранжирование</vt:lpstr>
      <vt:lpstr>NLP</vt:lpstr>
      <vt:lpstr>Презентация PowerPoint</vt:lpstr>
      <vt:lpstr>Презентация PowerPoint</vt:lpstr>
      <vt:lpstr>Презентация PowerPoint</vt:lpstr>
      <vt:lpstr>Кластеризация текстов</vt:lpstr>
      <vt:lpstr>Извлечение информации</vt:lpstr>
      <vt:lpstr>NLP – Natural Language Processing</vt:lpstr>
      <vt:lpstr>CV – computer vision</vt:lpstr>
      <vt:lpstr>Презентация PowerPoint</vt:lpstr>
      <vt:lpstr>Презентация PowerPoint</vt:lpstr>
      <vt:lpstr>Где используем?</vt:lpstr>
      <vt:lpstr>Где используем?</vt:lpstr>
      <vt:lpstr>Где используем?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большие данные – нефть 21 века</dc:title>
  <dc:creator>Анастасия Максимовская</dc:creator>
  <cp:lastModifiedBy>Анастасия Максимовская</cp:lastModifiedBy>
  <cp:revision>37</cp:revision>
  <dcterms:created xsi:type="dcterms:W3CDTF">2020-09-17T01:58:08Z</dcterms:created>
  <dcterms:modified xsi:type="dcterms:W3CDTF">2021-01-16T05:27:05Z</dcterms:modified>
</cp:coreProperties>
</file>